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7" r:id="rId8"/>
    <p:sldId id="263" r:id="rId9"/>
    <p:sldId id="269" r:id="rId10"/>
    <p:sldId id="270" r:id="rId11"/>
    <p:sldId id="265" r:id="rId12"/>
    <p:sldId id="266" r:id="rId13"/>
    <p:sldId id="27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28422-F1C6-41CE-9C69-DB1BF3DD0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DFC83-60EE-4977-A17E-428F12617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4251-8A8A-4C77-962F-055798708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6F188-93D1-4CDE-8676-0181DDC4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ABD59-5D02-4929-8BA5-22B207ED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54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9E2-FAB8-417C-9113-92417F71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97B03-2BC3-430D-B8D4-89A3D6A83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5AC9A-DABF-46B1-AF05-DFF948FFF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CA1E1-9EA2-4A91-91AE-60275150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3A0BB-0826-4A55-9941-A914482B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66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8B91E4-ACEF-43C0-90B0-B1715E04A0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CB6B3A-F44B-48F4-B674-A516C4F9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1DF2B-7D77-4BD2-9FC7-AAB162BC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F5E86-4F79-4AE0-B4DC-1AB9B9D4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6FAD8-18D8-4588-83C4-39E256816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6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319EC-6D34-4990-BD36-689C9CFB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CE9B2-4788-4814-93EB-023314AEE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44278-C57A-4E9E-9AB2-F54C6DBB2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A5D8E-9E67-40CD-B1CA-95666FDA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C9D57-4297-4C1D-8C56-E4DF44B35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7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E9B1-FCB4-4486-8CB9-1411573A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98859-10C0-4823-B068-6B8075D8A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C2F15-5633-4886-A216-4E6079298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A82E7-3152-4FEC-8088-C0AACCEB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95BE8-5822-4F35-990F-3C1E12ED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2C9F-0E44-47BD-943A-58F4EC5E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326E9-892F-4CD7-B7A6-7453D618A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D4B77-5481-4974-83E1-F0AD81B21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B2535-6909-44D6-A293-7CD5D0AD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A139A-B5AB-43FF-896C-2352733A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B7641-DEF2-444C-8252-F4C5088C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02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2FBF-D928-4EB2-94C2-AD962322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FEC94-9831-4D6D-9D5B-A9462885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1DA70-5E90-4E1B-9F4E-FCB14E6EC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616F9E-0348-4FB5-911C-8389455157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4E589-D9F6-476C-851B-E6E8583CD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96C75F-3F32-48B6-AB75-C307EB4A6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9D9C6-6755-49AB-8FBA-AC103AAF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B6AB76-9CEF-4898-B152-438E44964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47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75EE6-071E-4FB3-BF59-8BA3BC78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2ABDAB-881E-41FB-ADBC-B5F4652F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43976-022D-4CF6-981A-984641EDD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ABA9C-1466-4F7D-ADBA-9C28C912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99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305FD-9419-4E66-B972-394D2C72B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1A217-0ED9-4571-98EC-0A20681B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8BB0F-1394-4DAF-8C91-89D7BD7D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4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F99F-55CC-498B-AD48-87F9DBBAE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C30C2-1282-425E-BFC3-D1087DD3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E0B17-37AF-4DCD-A3CA-C69B38FA5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DE6FD-801C-4861-A982-D357DE2DA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9BADB-671D-4B66-BDC5-936154A8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7FFB2-5E3A-43F2-AC9F-39595C67C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1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C6B7-6AA7-4120-A08F-A5E759A8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A77A33-C30E-4690-8BE6-F3BBD95D3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32073E-77D1-4E63-B10C-EFF889372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02750-F96B-4159-8C1E-1EC905667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B8CB1-FE70-4C19-9472-056FED7F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D65DE-AC6D-4DE2-94DE-122C44783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81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59612-ADD9-4E77-9C1F-ADA7E97BA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394A4-7FF0-467F-8F89-8F503B1E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A8F37-ECC9-4B30-857F-97A434D4F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1C56A-0E3A-4EEF-AE51-0D9C49A06FEB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B26D6-EB1E-49FA-98EC-7DAC602BE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E9ED8-0124-4A63-9B68-71ED14A0B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88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8BEBEA5-52BF-4FE5-BB6C-2EF4A3B46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590" y="2968487"/>
            <a:ext cx="6626087" cy="2408731"/>
          </a:xfrm>
        </p:spPr>
        <p:txBody>
          <a:bodyPr>
            <a:normAutofit/>
          </a:bodyPr>
          <a:lstStyle/>
          <a:p>
            <a:pPr algn="l"/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Predict Air Pressure system failure</a:t>
            </a:r>
          </a:p>
          <a:p>
            <a:pPr algn="l"/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Rama Danda</a:t>
            </a:r>
          </a:p>
          <a:p>
            <a:pPr algn="l"/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DSC 680 - Summer 2021</a:t>
            </a:r>
          </a:p>
          <a:p>
            <a:pPr algn="l"/>
            <a:endParaRPr lang="en-US" sz="20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officeArt object">
            <a:extLst>
              <a:ext uri="{FF2B5EF4-FFF2-40B4-BE49-F238E27FC236}">
                <a16:creationId xmlns:a16="http://schemas.microsoft.com/office/drawing/2014/main" id="{C10AEF9B-8EFB-401F-B4C6-6436EC4B9C3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00117" y="1655560"/>
            <a:ext cx="3494294" cy="3483864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0C70BBD-FB37-4E53-A452-87FFC5E349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5339" y="58541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Model building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>
              <a:buNone/>
            </a:pP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211A33-0FC5-4EA7-9FDB-A8EA9A75F3CB}"/>
              </a:ext>
            </a:extLst>
          </p:cNvPr>
          <p:cNvSpPr txBox="1"/>
          <p:nvPr/>
        </p:nvSpPr>
        <p:spPr>
          <a:xfrm>
            <a:off x="1626571" y="2294481"/>
            <a:ext cx="9095232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fontAlgn="base">
              <a:spcBef>
                <a:spcPts val="790"/>
              </a:spcBef>
              <a:spcAft>
                <a:spcPts val="79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F1 score as the measure to measure each model of</a:t>
            </a:r>
          </a:p>
          <a:p>
            <a:pPr marL="0" marR="0" fontAlgn="base">
              <a:spcBef>
                <a:spcPts val="790"/>
              </a:spcBef>
              <a:spcAft>
                <a:spcPts val="79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Logistic Regression 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SGD Classifier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Decision Tree Classifier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AdaBoost </a:t>
            </a: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784FE0-E429-4532-9204-EC85516C8D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6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Modeling &amp; Results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fontAlgn="base">
              <a:spcBef>
                <a:spcPts val="790"/>
              </a:spcBef>
              <a:spcAft>
                <a:spcPts val="79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Logistic Regression – 0.804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SGD Classifier – 0.768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Decision Tree Classifier – 0.777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AdaBoost – 0.84</a:t>
            </a: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ECA0A4-0F92-4DB9-9730-2D1589EBF0F3}"/>
              </a:ext>
            </a:extLst>
          </p:cNvPr>
          <p:cNvPicPr/>
          <p:nvPr/>
        </p:nvPicPr>
        <p:blipFill rotWithShape="1">
          <a:blip r:embed="rId4"/>
          <a:srcRect l="-1" r="51750"/>
          <a:stretch/>
        </p:blipFill>
        <p:spPr>
          <a:xfrm>
            <a:off x="5793270" y="1810247"/>
            <a:ext cx="2864126" cy="2268855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D08C4F22-078B-49EF-A51C-DA2CAB5EA209}"/>
              </a:ext>
            </a:extLst>
          </p:cNvPr>
          <p:cNvPicPr/>
          <p:nvPr/>
        </p:nvPicPr>
        <p:blipFill rotWithShape="1">
          <a:blip r:embed="rId5"/>
          <a:srcRect r="51122"/>
          <a:stretch/>
        </p:blipFill>
        <p:spPr>
          <a:xfrm>
            <a:off x="8966545" y="1778731"/>
            <a:ext cx="2905125" cy="2282190"/>
          </a:xfrm>
          <a:prstGeom prst="rect">
            <a:avLst/>
          </a:prstGeom>
        </p:spPr>
      </p:pic>
      <p:pic>
        <p:nvPicPr>
          <p:cNvPr id="16" name="Picture 1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7596B25-017E-4A7B-8E87-B59C9C773B12}"/>
              </a:ext>
            </a:extLst>
          </p:cNvPr>
          <p:cNvPicPr/>
          <p:nvPr/>
        </p:nvPicPr>
        <p:blipFill rotWithShape="1">
          <a:blip r:embed="rId6"/>
          <a:srcRect r="46554"/>
          <a:stretch/>
        </p:blipFill>
        <p:spPr>
          <a:xfrm>
            <a:off x="5806316" y="4193953"/>
            <a:ext cx="3176588" cy="2309495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905A700F-F0A3-4429-9F12-8467AE51F592}"/>
              </a:ext>
            </a:extLst>
          </p:cNvPr>
          <p:cNvPicPr/>
          <p:nvPr/>
        </p:nvPicPr>
        <p:blipFill rotWithShape="1">
          <a:blip r:embed="rId7"/>
          <a:srcRect l="481" t="1546" r="59295" b="-1546"/>
          <a:stretch/>
        </p:blipFill>
        <p:spPr>
          <a:xfrm>
            <a:off x="9195975" y="4418980"/>
            <a:ext cx="2862262" cy="202406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4900CB-B6CF-41BB-BB43-7FD097E0C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39409" y="3412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1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Model parameters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2176272"/>
            <a:ext cx="10893287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All the models are passed with the same set of 10-fold cross validation as a fixed  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Parameter C is the hyper parameter used to combat the highly imbalanced dataset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Based on these three models, </a:t>
            </a:r>
            <a:r>
              <a:rPr lang="en-US" sz="24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Adaboost</a:t>
            </a: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with 0.84 F1 score performed best. </a:t>
            </a: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2F66DD-78CF-40BF-8892-D91F9C98AF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68347" y="50590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5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Conclusion &amp; next steps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426" y="2176272"/>
            <a:ext cx="10893287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cleansing and standardization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Expensive computations for building models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Build more models using </a:t>
            </a:r>
            <a:r>
              <a:rPr lang="en-US" sz="24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Keras</a:t>
            </a: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85B600-1A65-4E53-9E4F-A4AF313D67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23791" y="54035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5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Acknowledgements &amp; References: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/>
            <a:r>
              <a:rPr lang="en-US" sz="18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1)Industrial Challenge: Using Machine Learning for Predicting Failures</a:t>
            </a:r>
            <a:endParaRPr lang="en-US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/>
            <a:r>
              <a:rPr lang="en-US" sz="14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https://</a:t>
            </a:r>
            <a:r>
              <a:rPr lang="en-US" sz="1400" b="0" kern="0" dirty="0" err="1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www.researchgate.net</a:t>
            </a:r>
            <a:r>
              <a:rPr lang="en-US" sz="14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/publication/313065916_IDA_2016_Industrial_Challenge_Using_Machine_Learning_for_Predicting_Failures</a:t>
            </a:r>
            <a:endParaRPr lang="en-US" sz="1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/>
            <a:r>
              <a:rPr lang="en-US" sz="18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2) Combining Boosted Trees with </a:t>
            </a:r>
            <a:r>
              <a:rPr lang="en-US" sz="1800" b="0" kern="0" dirty="0" err="1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Metafeature</a:t>
            </a:r>
            <a:r>
              <a:rPr lang="en-US" sz="18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 Engineering for Predictive Maintenance</a:t>
            </a:r>
            <a:endParaRPr lang="en-US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/>
            <a:r>
              <a:rPr lang="en-US" sz="14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https://</a:t>
            </a:r>
            <a:r>
              <a:rPr lang="en-US" sz="1400" b="0" kern="0" dirty="0" err="1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repositorio.inesctec.pt</a:t>
            </a:r>
            <a:r>
              <a:rPr lang="en-US" sz="14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/bitstream/123456789/4388/1/P-00K-WFP.pdf</a:t>
            </a:r>
            <a:endParaRPr lang="en-US" sz="1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/>
            <a:r>
              <a:rPr lang="en-US" sz="1800" b="0" kern="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3)Prediction of Failures in the Air Pressure System of Scania Trucks Using a Random Forest and Feature Engineering</a:t>
            </a:r>
            <a:endParaRPr lang="en-US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>
              <a:spcBef>
                <a:spcPts val="0"/>
              </a:spcBef>
            </a:pPr>
            <a:r>
              <a:rPr lang="en-US" sz="140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https://</a:t>
            </a:r>
            <a:r>
              <a:rPr lang="en-US" sz="1400" dirty="0" err="1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www.researchgate.net</a:t>
            </a:r>
            <a:r>
              <a:rPr lang="en-US" sz="140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/publication/309195602_Prediction_of_Failures_in_the_Air_Pressure_System_of_Scania_Trucks_Using_a_Random_Forest_and_Feature_Engineering</a:t>
            </a:r>
            <a:endParaRPr lang="en-US" sz="14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7A92B21-2569-42FE-A834-16B09BC9A4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5426" y="54830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7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Domain Background</a:t>
            </a:r>
            <a:br>
              <a:rPr lang="en-US" sz="37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</a:b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Predict Air Pressure systems(APS) failure used in Scania trucks  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System is used for Braking and gear changes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set is readings from sensors in the system from everyday use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 and negative class if failure caused by APS or not</a:t>
            </a: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2DF5DEC-2970-460E-9E13-76ACDC569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2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Domain use case</a:t>
            </a: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Prevent maintenance checks not required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Reduce trucking business down time because of failure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Eliminate costly work required while hauling time bound deliveries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A41E45-9082-4423-AF87-B5B57EE9E2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7618" y="43699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Data sources</a:t>
            </a: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228600" lvl="2">
              <a:spcBef>
                <a:spcPts val="1000"/>
              </a:spcBef>
            </a:pP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sources is through UCI Machine Learning Repository</a:t>
            </a:r>
          </a:p>
          <a:p>
            <a:pPr marL="228600" lvl="2">
              <a:spcBef>
                <a:spcPts val="1000"/>
              </a:spcBef>
            </a:pP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source links: </a:t>
            </a:r>
          </a:p>
          <a:p>
            <a:pPr marL="228600" lvl="2">
              <a:spcBef>
                <a:spcPts val="1000"/>
              </a:spcBef>
            </a:pP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https://</a:t>
            </a:r>
            <a:r>
              <a:rPr lang="en-US" sz="28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archive.ics.uci.edu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/ml/datasets/</a:t>
            </a:r>
            <a:r>
              <a:rPr lang="en-US" sz="28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APS+Failure+at+Scania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+</a:t>
            </a: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26E670-C3C9-4052-8B0F-7B5D79016F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00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Defining the features &amp; Target Variable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228600" lvl="2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171 features are numerical and histogram bins data and is anonymized for proprietary reasons</a:t>
            </a:r>
          </a:p>
          <a:p>
            <a:pPr marL="228600" lvl="2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Target label</a:t>
            </a:r>
          </a:p>
          <a:p>
            <a:pPr marL="685800" lvl="3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 class failure is due to component of the APS</a:t>
            </a:r>
          </a:p>
          <a:p>
            <a:pPr marL="685800" lvl="3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Negative class failure is not related to APS</a:t>
            </a: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7C968A-133B-4D1E-BAAC-1D9ECA791E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6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5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EDA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4595" y="1389888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First graph EDA show Class distribution which is highly unbalanced dataset with positive and negative class.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Second graph show skewness to the left, while left tailed relative to the normally distributed from the kurtosis graph. </a:t>
            </a: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5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5500B85B-A163-420C-AEC7-DEA80904571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78565" y="3341344"/>
            <a:ext cx="4045226" cy="2542622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F5BAEF8B-BCB3-461E-884B-E3F13825B7B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46643" y="3313043"/>
            <a:ext cx="6334540" cy="258417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ED93130-8931-4CF6-9B97-19D1773315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23791" y="59999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2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EDA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859" y="1805210"/>
            <a:ext cx="9367204" cy="4490659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Null validation EDA shows 80% missing and while other are close to 50% values missing. 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Removed the top 10 features that has n/a values</a:t>
            </a: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3714BB0D-FD56-4F66-B108-8391A634ED1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484244" y="3299791"/>
            <a:ext cx="8852452" cy="339255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0A3AB6-C5D2-417F-B4E4-390D9FCCF8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04452" y="990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effectLst/>
                <a:ea typeface="Arial Unicode MS" panose="020B0604020202020204" pitchFamily="34" charset="-128"/>
              </a:rPr>
              <a:t>EDA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0B3DA-64E0-4F9F-BC95-C345FA1C2A59}"/>
              </a:ext>
            </a:extLst>
          </p:cNvPr>
          <p:cNvSpPr txBox="1"/>
          <p:nvPr/>
        </p:nvSpPr>
        <p:spPr>
          <a:xfrm>
            <a:off x="1002965" y="1692593"/>
            <a:ext cx="10062600" cy="1087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ts val="194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Density plots of the features ag_001 and ay_005 reveals the values of these two features lead to higher APS failure. </a:t>
            </a:r>
          </a:p>
          <a:p>
            <a:pPr marL="285750" marR="0" indent="-285750">
              <a:lnSpc>
                <a:spcPts val="194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ee_005 and ba_004,cn_004,cs_004 has higher correlation to the class. ag_002, ag_001 &amp; cn_000 has high degrees of  failure in the APS 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BDAED5E3-5DDD-4EF6-9CE8-5CE0C43E389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70770" y="3222046"/>
            <a:ext cx="4799965" cy="2761615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6CE2E85-E57A-4E07-A126-EF285547E3C5}"/>
              </a:ext>
            </a:extLst>
          </p:cNvPr>
          <p:cNvPicPr/>
          <p:nvPr/>
        </p:nvPicPr>
        <p:blipFill rotWithShape="1">
          <a:blip r:embed="rId5"/>
          <a:srcRect t="19495"/>
          <a:stretch/>
        </p:blipFill>
        <p:spPr>
          <a:xfrm>
            <a:off x="5712722" y="3114262"/>
            <a:ext cx="5943600" cy="3417404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7FD905B-9D13-4CE9-A50E-52987CD9A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47861" y="2617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0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Standardization &amp; Transformation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211A33-0FC5-4EA7-9FDB-A8EA9A75F3CB}"/>
              </a:ext>
            </a:extLst>
          </p:cNvPr>
          <p:cNvSpPr txBox="1"/>
          <p:nvPr/>
        </p:nvSpPr>
        <p:spPr>
          <a:xfrm>
            <a:off x="1918119" y="3063108"/>
            <a:ext cx="909523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MinMax</a:t>
            </a: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Scalar transformation</a:t>
            </a: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SMOTE method to balance the data resulted in 33k -0’s and 16k -1’s</a:t>
            </a: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013024-3CFD-4F99-B502-0BF4B888CF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02087" y="51650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1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9162</TotalTime>
  <Words>559</Words>
  <Application>Microsoft Office PowerPoint</Application>
  <PresentationFormat>Widescreen</PresentationFormat>
  <Paragraphs>107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Domain Background </vt:lpstr>
      <vt:lpstr>Domain use case</vt:lpstr>
      <vt:lpstr>Data sources</vt:lpstr>
      <vt:lpstr>Defining the features &amp; Target Variable</vt:lpstr>
      <vt:lpstr>EDA</vt:lpstr>
      <vt:lpstr>EDA</vt:lpstr>
      <vt:lpstr>EDA</vt:lpstr>
      <vt:lpstr>Standardization &amp; Transformation</vt:lpstr>
      <vt:lpstr>Model building</vt:lpstr>
      <vt:lpstr>Modeling &amp; Results</vt:lpstr>
      <vt:lpstr>Model parameters</vt:lpstr>
      <vt:lpstr>Conclusion &amp; next steps</vt:lpstr>
      <vt:lpstr>Acknowledgements &amp; 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Rama Danda</dc:creator>
  <cp:lastModifiedBy>Rama Danda</cp:lastModifiedBy>
  <cp:revision>71</cp:revision>
  <dcterms:created xsi:type="dcterms:W3CDTF">2021-07-01T05:40:51Z</dcterms:created>
  <dcterms:modified xsi:type="dcterms:W3CDTF">2021-07-24T21:06:47Z</dcterms:modified>
</cp:coreProperties>
</file>

<file path=docProps/thumbnail.jpeg>
</file>